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818" r:id="rId1"/>
  </p:sldMasterIdLst>
  <p:notesMasterIdLst>
    <p:notesMasterId r:id="rId17"/>
  </p:notesMasterIdLst>
  <p:sldIdLst>
    <p:sldId id="266" r:id="rId2"/>
    <p:sldId id="267" r:id="rId3"/>
    <p:sldId id="257" r:id="rId4"/>
    <p:sldId id="260" r:id="rId5"/>
    <p:sldId id="264" r:id="rId6"/>
    <p:sldId id="265" r:id="rId7"/>
    <p:sldId id="272" r:id="rId8"/>
    <p:sldId id="273" r:id="rId9"/>
    <p:sldId id="274" r:id="rId10"/>
    <p:sldId id="271" r:id="rId11"/>
    <p:sldId id="268" r:id="rId12"/>
    <p:sldId id="275" r:id="rId13"/>
    <p:sldId id="269" r:id="rId14"/>
    <p:sldId id="270" r:id="rId15"/>
    <p:sldId id="27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az Hassan" initials="MH" lastIdx="2" clrIdx="0">
    <p:extLst>
      <p:ext uri="{19B8F6BF-5375-455C-9EA6-DF929625EA0E}">
        <p15:presenceInfo xmlns:p15="http://schemas.microsoft.com/office/powerpoint/2012/main" userId="161525f7b27b2be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2E6DC-A83D-4787-884D-AE9BCE3EF0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20348-D838-4C35-A47B-BBA9F8E89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95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98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1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2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272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16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89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755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7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11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52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21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0064A-6F85-489D-A7A7-E3E7F718B907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E4E53AD8-E3C5-4267-92B3-13A02869402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754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9" r:id="rId1"/>
    <p:sldLayoutId id="2147484820" r:id="rId2"/>
    <p:sldLayoutId id="2147484821" r:id="rId3"/>
    <p:sldLayoutId id="2147484822" r:id="rId4"/>
    <p:sldLayoutId id="2147484823" r:id="rId5"/>
    <p:sldLayoutId id="2147484824" r:id="rId6"/>
    <p:sldLayoutId id="2147484825" r:id="rId7"/>
    <p:sldLayoutId id="2147484826" r:id="rId8"/>
    <p:sldLayoutId id="2147484827" r:id="rId9"/>
    <p:sldLayoutId id="2147484828" r:id="rId10"/>
    <p:sldLayoutId id="214748482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udora-0/School-Admission-Portal" TargetMode="External"/><Relationship Id="rId2" Type="http://schemas.openxmlformats.org/officeDocument/2006/relationships/hyperlink" Target="https://abudora-0.github.io/School-Admission-Portal/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0133EAB-2E27-F334-75D0-B03708F2DBB2}"/>
              </a:ext>
            </a:extLst>
          </p:cNvPr>
          <p:cNvSpPr txBox="1"/>
          <p:nvPr/>
        </p:nvSpPr>
        <p:spPr>
          <a:xfrm>
            <a:off x="989244" y="1578287"/>
            <a:ext cx="10298020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Group Members</a:t>
            </a:r>
            <a:r>
              <a:rPr lang="en-US" sz="3200" b="1" dirty="0" smtClean="0">
                <a:solidFill>
                  <a:schemeClr val="accent6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:</a:t>
            </a:r>
          </a:p>
          <a:p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Maaz hassan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Abdullah Akbar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Mujtaba Imtiaz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Mohammad Sarim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Ali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b="1" dirty="0">
                <a:solidFill>
                  <a:schemeClr val="accent6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Course Instructor: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Miss Ramsha Khalid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C6E0AFC-6337-83DC-6EF3-485ED5CEE78B}"/>
              </a:ext>
            </a:extLst>
          </p:cNvPr>
          <p:cNvSpPr txBox="1"/>
          <p:nvPr/>
        </p:nvSpPr>
        <p:spPr>
          <a:xfrm>
            <a:off x="989244" y="432524"/>
            <a:ext cx="97351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u="sng" dirty="0">
                <a:solidFill>
                  <a:schemeClr val="accent6"/>
                </a:solidFill>
                <a:latin typeface="Algerian" panose="04020705040A02060702" pitchFamily="82" charset="0"/>
              </a:rPr>
              <a:t>PROJECT NAME</a:t>
            </a:r>
            <a:r>
              <a:rPr lang="en-US" sz="3600" b="1" u="sng" dirty="0" smtClean="0">
                <a:solidFill>
                  <a:schemeClr val="accent6"/>
                </a:solidFill>
                <a:latin typeface="Algerian" panose="04020705040A02060702" pitchFamily="82" charset="0"/>
              </a:rPr>
              <a:t>:  </a:t>
            </a:r>
            <a:r>
              <a:rPr lang="en-US" sz="3600" b="1" u="sng" dirty="0">
                <a:solidFill>
                  <a:schemeClr val="accent6"/>
                </a:solidFill>
                <a:latin typeface="Algerian" panose="04020705040A02060702" pitchFamily="82" charset="0"/>
              </a:rPr>
              <a:t>SCHOOL ADMISSION PORTAL</a:t>
            </a:r>
            <a:r>
              <a:rPr lang="en-US" b="1" u="sng" dirty="0">
                <a:solidFill>
                  <a:schemeClr val="accent6"/>
                </a:solidFill>
                <a:latin typeface="Algerian" panose="04020705040A02060702" pitchFamily="82" charset="0"/>
              </a:rPr>
              <a:t> </a:t>
            </a:r>
            <a:endParaRPr lang="en-US" dirty="0">
              <a:solidFill>
                <a:schemeClr val="accent6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996F86-F91D-5D36-A47C-85227D260BCF}"/>
              </a:ext>
            </a:extLst>
          </p:cNvPr>
          <p:cNvSpPr txBox="1">
            <a:spLocks/>
          </p:cNvSpPr>
          <p:nvPr/>
        </p:nvSpPr>
        <p:spPr>
          <a:xfrm>
            <a:off x="838200" y="178130"/>
            <a:ext cx="10515600" cy="79463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Data Analysis Using Microsoft Excel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858F348-8EAD-EFF0-3B7A-2D5A78F84BE7}"/>
              </a:ext>
            </a:extLst>
          </p:cNvPr>
          <p:cNvSpPr txBox="1">
            <a:spLocks/>
          </p:cNvSpPr>
          <p:nvPr/>
        </p:nvSpPr>
        <p:spPr>
          <a:xfrm>
            <a:off x="838200" y="1079770"/>
            <a:ext cx="10515600" cy="509719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Raw admission and fee data collected</a:t>
            </a:r>
          </a:p>
          <a:p>
            <a:r>
              <a:rPr lang="en-US" smtClean="0"/>
              <a:t>Calculations using SUM, AVERAGE, and IF functions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FD6F1AF-B69C-9962-820A-9142F4873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053" y="2266546"/>
            <a:ext cx="9845893" cy="432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29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EE0547-15F4-B1E9-8388-42427A10E754}"/>
              </a:ext>
            </a:extLst>
          </p:cNvPr>
          <p:cNvSpPr txBox="1">
            <a:spLocks/>
          </p:cNvSpPr>
          <p:nvPr/>
        </p:nvSpPr>
        <p:spPr>
          <a:xfrm>
            <a:off x="838200" y="1"/>
            <a:ext cx="10515600" cy="94358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Excel Dashboard &amp; Key Insights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DD1033A-7278-CEEB-7F7A-5291B0D18A85}"/>
              </a:ext>
            </a:extLst>
          </p:cNvPr>
          <p:cNvSpPr txBox="1">
            <a:spLocks/>
          </p:cNvSpPr>
          <p:nvPr/>
        </p:nvSpPr>
        <p:spPr>
          <a:xfrm>
            <a:off x="838200" y="943583"/>
            <a:ext cx="10515600" cy="52333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Admission distribution and website usage visualized</a:t>
            </a:r>
          </a:p>
          <a:p>
            <a:r>
              <a:rPr lang="en-US" smtClean="0"/>
              <a:t>Charts used for quick insights and decision-making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AB71E75-82C3-EB98-C16D-6391E0C8D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71991"/>
            <a:ext cx="9717932" cy="4562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326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D469650-A39F-2260-ED1B-3ECD7459EC2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Design Decisions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632A5A7-6E47-2E0A-874E-30A36B7F9AF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Consistent color palette suitable for an educational institute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Clean typography for readability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Responsive layout using CSS media queries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Responsive layout using CSS media 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96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86BD1F-6AA8-4728-B0E5-0C2FBA7A7A4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Live Website &amp; GitHub Repository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285979-DD22-6994-5C99-4EE288935B2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🌐 </a:t>
            </a:r>
            <a:r>
              <a:rPr lang="en-US" b="1" dirty="0" smtClean="0"/>
              <a:t>Live Website:</a:t>
            </a:r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https://your-username.github.io/school-admission-portal/</a:t>
            </a:r>
            <a:endParaRPr lang="en-US" dirty="0" smtClean="0"/>
          </a:p>
          <a:p>
            <a:r>
              <a:rPr lang="en-US" dirty="0" smtClean="0"/>
              <a:t>💻 </a:t>
            </a:r>
            <a:r>
              <a:rPr lang="en-US" b="1" dirty="0" smtClean="0"/>
              <a:t>GitHub Repository: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https://github.com/your-username/school-admission-portal</a:t>
            </a:r>
            <a:endParaRPr lang="en-US" dirty="0" smtClean="0"/>
          </a:p>
          <a:p>
            <a:r>
              <a:rPr lang="en-US" dirty="0" smtClean="0"/>
              <a:t>📌 Hosted using GitHub Pages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683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EE52A8-AB59-E70B-A291-1D5FD6211A6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Reflection &amp; Future Enhancements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8BBAF50-C32E-EFB0-A839-E674EA15AF9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What We Learned</a:t>
            </a:r>
            <a:endParaRPr lang="en-US" dirty="0" smtClean="0"/>
          </a:p>
          <a:p>
            <a:r>
              <a:rPr lang="en-US" dirty="0" smtClean="0"/>
              <a:t>Web development using HTML &amp; CSS</a:t>
            </a:r>
          </a:p>
          <a:p>
            <a:r>
              <a:rPr lang="en-US" dirty="0" smtClean="0"/>
              <a:t>Data analysis using Excel dashboards</a:t>
            </a:r>
          </a:p>
          <a:p>
            <a:r>
              <a:rPr lang="en-US" dirty="0" smtClean="0"/>
              <a:t>Team collaboration using GitHub</a:t>
            </a:r>
          </a:p>
          <a:p>
            <a:r>
              <a:rPr lang="en-US" b="1" dirty="0" smtClean="0"/>
              <a:t>Future Improvements</a:t>
            </a:r>
            <a:endParaRPr lang="en-US" dirty="0" smtClean="0"/>
          </a:p>
          <a:p>
            <a:r>
              <a:rPr lang="en-US" dirty="0" smtClean="0"/>
              <a:t>Online admission form integration</a:t>
            </a:r>
          </a:p>
          <a:p>
            <a:r>
              <a:rPr lang="en-US" dirty="0" smtClean="0"/>
              <a:t>Backend database support</a:t>
            </a:r>
          </a:p>
          <a:p>
            <a:r>
              <a:rPr lang="en-US" dirty="0" smtClean="0"/>
              <a:t>Admin dashboard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89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3810" y="938151"/>
            <a:ext cx="6704559" cy="771896"/>
          </a:xfrm>
        </p:spPr>
        <p:txBody>
          <a:bodyPr>
            <a:noAutofit/>
          </a:bodyPr>
          <a:lstStyle/>
          <a:p>
            <a:r>
              <a:rPr lang="en-US" sz="6000" dirty="0" smtClean="0"/>
              <a:t>Thank you!</a:t>
            </a:r>
            <a:endParaRPr lang="en-US" sz="6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5215" y="2101054"/>
            <a:ext cx="8643154" cy="1093987"/>
          </a:xfrm>
        </p:spPr>
        <p:txBody>
          <a:bodyPr>
            <a:noAutofit/>
          </a:bodyPr>
          <a:lstStyle/>
          <a:p>
            <a:pPr algn="l"/>
            <a:r>
              <a:rPr lang="en-US" sz="2800" b="1" i="1" dirty="0" smtClean="0">
                <a:latin typeface="Arial Black" panose="020B0A04020102020204" pitchFamily="34" charset="0"/>
              </a:rPr>
              <a:t>Collaborators: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Muhammad </a:t>
            </a:r>
            <a:r>
              <a:rPr lang="en-US" sz="2800" dirty="0" err="1" smtClean="0"/>
              <a:t>Mujtaba</a:t>
            </a:r>
            <a:r>
              <a:rPr lang="en-US" sz="2800" dirty="0" smtClean="0"/>
              <a:t> </a:t>
            </a:r>
            <a:r>
              <a:rPr lang="en-US" sz="2800" dirty="0" err="1" smtClean="0"/>
              <a:t>Imtiaz</a:t>
            </a:r>
            <a:endParaRPr lang="en-US" sz="2800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err="1" smtClean="0"/>
              <a:t>Maaz</a:t>
            </a:r>
            <a:r>
              <a:rPr lang="en-US" sz="2800" dirty="0" smtClean="0"/>
              <a:t> Hassan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Muhammad </a:t>
            </a:r>
            <a:r>
              <a:rPr lang="en-US" sz="2800" dirty="0" err="1" smtClean="0"/>
              <a:t>Sarim</a:t>
            </a:r>
            <a:endParaRPr lang="en-US" sz="2800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Abdullah Akbar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ALI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2388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5+ Thousand Children Coming School Royalty-Free Images, Stock Photos &amp;  Pictures | Shutterstock">
            <a:extLst>
              <a:ext uri="{FF2B5EF4-FFF2-40B4-BE49-F238E27FC236}">
                <a16:creationId xmlns:a16="http://schemas.microsoft.com/office/drawing/2014/main" xmlns="" id="{69F0E2C0-96E8-FA47-39DE-5AC4D1F68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5" r="14115"/>
          <a:stretch>
            <a:fillRect/>
          </a:stretch>
        </p:blipFill>
        <p:spPr bwMode="auto">
          <a:xfrm>
            <a:off x="423081" y="1369294"/>
            <a:ext cx="4407237" cy="483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E9E4C5E-B3A5-4ABC-60C8-DCDBE564FE55}"/>
              </a:ext>
            </a:extLst>
          </p:cNvPr>
          <p:cNvSpPr txBox="1"/>
          <p:nvPr/>
        </p:nvSpPr>
        <p:spPr>
          <a:xfrm>
            <a:off x="1978925" y="357954"/>
            <a:ext cx="97490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u="sng" dirty="0">
                <a:solidFill>
                  <a:schemeClr val="accent6"/>
                </a:solidFill>
                <a:latin typeface="Algerian" panose="04020705040A02060702" pitchFamily="82" charset="0"/>
              </a:rPr>
              <a:t>ABOUT BRIGHT FUTURE PUBLIC SCHOOL</a:t>
            </a:r>
            <a:endParaRPr lang="en-US" sz="3200" dirty="0">
              <a:solidFill>
                <a:schemeClr val="accent6"/>
              </a:solidFill>
              <a:latin typeface="Algerian" panose="04020705040A02060702" pitchFamily="8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9D7AC79-9621-7E9D-8625-977166B5A010}"/>
              </a:ext>
            </a:extLst>
          </p:cNvPr>
          <p:cNvSpPr txBox="1"/>
          <p:nvPr/>
        </p:nvSpPr>
        <p:spPr>
          <a:xfrm>
            <a:off x="5224628" y="1369294"/>
            <a:ext cx="6103344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At Bright Future Public School, we are deeply committed to nurturing young minds with a high standard of quality education. Our philosophy centers on creating an environment where every child can thrive.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We focus on fostering creativity, ensuring student safety, and promoting holistic development, preparing students not just academically, but as well-rounded individuals ready for the future.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Serving our community with unwavering transparency and embracing innovative approaches, we strive to make the admission process reflective of our core values.</a:t>
            </a:r>
          </a:p>
        </p:txBody>
      </p:sp>
    </p:spTree>
    <p:extLst>
      <p:ext uri="{BB962C8B-B14F-4D97-AF65-F5344CB8AC3E}">
        <p14:creationId xmlns:p14="http://schemas.microsoft.com/office/powerpoint/2010/main" val="3005960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D10BCF56-D256-DD8A-6898-0D2BF16AE99F}"/>
              </a:ext>
            </a:extLst>
          </p:cNvPr>
          <p:cNvSpPr txBox="1"/>
          <p:nvPr/>
        </p:nvSpPr>
        <p:spPr>
          <a:xfrm>
            <a:off x="1882740" y="131978"/>
            <a:ext cx="8269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 smtClean="0">
                <a:solidFill>
                  <a:schemeClr val="accent6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BRIGHT </a:t>
            </a:r>
            <a:r>
              <a:rPr lang="en-US" sz="4000" b="1" u="sng" dirty="0">
                <a:solidFill>
                  <a:schemeClr val="accent6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FUTURE PUBLIC SCHOOL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639209-1BC1-0300-9103-4E027F2D8A3F}"/>
              </a:ext>
            </a:extLst>
          </p:cNvPr>
          <p:cNvSpPr txBox="1"/>
          <p:nvPr/>
        </p:nvSpPr>
        <p:spPr>
          <a:xfrm>
            <a:off x="1651379" y="968990"/>
            <a:ext cx="88828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lgerian" panose="04020705040A02060702" pitchFamily="82" charset="0"/>
              </a:rPr>
              <a:t>Why Do We Need a Student Admission Portal</a:t>
            </a:r>
            <a:endParaRPr lang="en-US" b="1" dirty="0">
              <a:solidFill>
                <a:schemeClr val="accent6"/>
              </a:solidFill>
              <a:latin typeface="Algerian" panose="04020705040A02060702" pitchFamily="82" charset="0"/>
            </a:endParaRPr>
          </a:p>
          <a:p>
            <a:endParaRPr lang="en-US" dirty="0">
              <a:solidFill>
                <a:schemeClr val="accent6"/>
              </a:solidFill>
              <a:latin typeface="Algerian" panose="04020705040A02060702" pitchFamily="82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2E27B203-C715-64BE-3EDD-81D217F57ECB}"/>
              </a:ext>
            </a:extLst>
          </p:cNvPr>
          <p:cNvSpPr/>
          <p:nvPr/>
        </p:nvSpPr>
        <p:spPr>
          <a:xfrm>
            <a:off x="121187" y="2153803"/>
            <a:ext cx="3459296" cy="3729206"/>
          </a:xfrm>
          <a:prstGeom prst="roundRect">
            <a:avLst/>
          </a:prstGeom>
          <a:solidFill>
            <a:schemeClr val="bg2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400" b="1" dirty="0">
              <a:solidFill>
                <a:schemeClr val="tx1"/>
              </a:solidFill>
            </a:endParaRPr>
          </a:p>
          <a:p>
            <a:r>
              <a:rPr lang="en-US" sz="2400" b="1" dirty="0" smtClean="0">
                <a:solidFill>
                  <a:schemeClr val="accent6"/>
                </a:solidFill>
                <a:latin typeface="Algerian" panose="04020705040A02060702" pitchFamily="82" charset="0"/>
              </a:rPr>
              <a:t>  Streamlined</a:t>
            </a:r>
            <a:endParaRPr lang="en-US" sz="2400" b="1" dirty="0">
              <a:solidFill>
                <a:schemeClr val="accent6"/>
              </a:solidFill>
              <a:latin typeface="Algerian" panose="04020705040A02060702" pitchFamily="82" charset="0"/>
            </a:endParaRPr>
          </a:p>
          <a:p>
            <a:r>
              <a:rPr lang="en-US" sz="2400" b="1" dirty="0">
                <a:solidFill>
                  <a:schemeClr val="accent6"/>
                </a:solidFill>
                <a:latin typeface="Algerian" panose="04020705040A02060702" pitchFamily="82" charset="0"/>
              </a:rPr>
              <a:t> Admissions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Simplify and centralize the entire admission process for both parents and administrative staff, making it more efficient and less time-consuming.</a:t>
            </a:r>
          </a:p>
          <a:p>
            <a:pPr algn="ctr"/>
            <a:endParaRPr lang="en-US" sz="2100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xmlns="" id="{A7494B1A-2C9E-95AB-F0F8-3C30069A2821}"/>
              </a:ext>
            </a:extLst>
          </p:cNvPr>
          <p:cNvSpPr/>
          <p:nvPr/>
        </p:nvSpPr>
        <p:spPr>
          <a:xfrm>
            <a:off x="3955053" y="2049139"/>
            <a:ext cx="3756753" cy="3833870"/>
          </a:xfrm>
          <a:prstGeom prst="round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400" b="1" dirty="0">
              <a:solidFill>
                <a:schemeClr val="accent6"/>
              </a:solidFill>
              <a:latin typeface="Algerian" panose="04020705040A02060702" pitchFamily="82" charset="0"/>
            </a:endParaRPr>
          </a:p>
          <a:p>
            <a:r>
              <a:rPr lang="en-US" sz="2400" b="1" dirty="0">
                <a:solidFill>
                  <a:schemeClr val="accent6"/>
                </a:solidFill>
                <a:latin typeface="Algerian" panose="04020705040A02060702" pitchFamily="82" charset="0"/>
              </a:rPr>
              <a:t>Reduced Errors &amp; Paperwork</a:t>
            </a:r>
            <a:endParaRPr lang="en-US" sz="2400" b="1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Minimize manual data entry, significantly reducing the chances of errors and decreasing the extensive paperwork traditionally associated with admissions.</a:t>
            </a:r>
          </a:p>
          <a:p>
            <a:pPr algn="ctr"/>
            <a:endParaRPr lang="en-US" sz="2100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xmlns="" id="{DD58F3AA-0C92-376B-F961-19CD3543646C}"/>
              </a:ext>
            </a:extLst>
          </p:cNvPr>
          <p:cNvSpPr/>
          <p:nvPr/>
        </p:nvSpPr>
        <p:spPr>
          <a:xfrm>
            <a:off x="8086380" y="2049138"/>
            <a:ext cx="3591500" cy="3833870"/>
          </a:xfrm>
          <a:prstGeom prst="roundRect">
            <a:avLst/>
          </a:prstGeom>
          <a:solidFill>
            <a:schemeClr val="bg2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accent6"/>
                </a:solidFill>
                <a:latin typeface="Algerian" panose="04020705040A02060702" pitchFamily="82" charset="0"/>
              </a:rPr>
              <a:t>24/7 Accessibility</a:t>
            </a:r>
            <a:endParaRPr lang="en-US" sz="2100" b="1" dirty="0">
              <a:solidFill>
                <a:schemeClr val="accent6"/>
              </a:solidFill>
              <a:latin typeface="Algerian" panose="04020705040A02060702" pitchFamily="8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 continuous access for families to apply, check application status, and obtain crucial information at their convenience, anytime, anywhere.</a:t>
            </a:r>
          </a:p>
        </p:txBody>
      </p:sp>
    </p:spTree>
    <p:extLst>
      <p:ext uri="{BB962C8B-B14F-4D97-AF65-F5344CB8AC3E}">
        <p14:creationId xmlns:p14="http://schemas.microsoft.com/office/powerpoint/2010/main" val="163785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1" grpId="0" animBg="1"/>
      <p:bldP spid="13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5DACCA9-C707-D97F-2C10-344BCE51015A}"/>
              </a:ext>
            </a:extLst>
          </p:cNvPr>
          <p:cNvSpPr txBox="1"/>
          <p:nvPr/>
        </p:nvSpPr>
        <p:spPr>
          <a:xfrm>
            <a:off x="1306285" y="-3"/>
            <a:ext cx="109848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u="sng" dirty="0">
                <a:solidFill>
                  <a:schemeClr val="accent6"/>
                </a:solidFill>
                <a:latin typeface="Algerian" panose="04020705040A02060702" pitchFamily="82" charset="0"/>
              </a:rPr>
              <a:t>USER EXPERIENCE</a:t>
            </a:r>
            <a:r>
              <a:rPr lang="en-US" sz="4000" u="sng" dirty="0" smtClean="0">
                <a:solidFill>
                  <a:schemeClr val="accent6"/>
                </a:solidFill>
                <a:latin typeface="Algerian" panose="04020705040A02060702" pitchFamily="82" charset="0"/>
              </a:rPr>
              <a:t>: PARENTS </a:t>
            </a:r>
            <a:r>
              <a:rPr lang="en-US" sz="4000" u="sng" dirty="0">
                <a:solidFill>
                  <a:schemeClr val="accent6"/>
                </a:solidFill>
                <a:latin typeface="Algerian" panose="04020705040A02060702" pitchFamily="82" charset="0"/>
              </a:rPr>
              <a:t>&amp; STAFF</a:t>
            </a:r>
            <a:endParaRPr lang="en-US" u="sng" dirty="0">
              <a:solidFill>
                <a:schemeClr val="accent6"/>
              </a:solidFill>
              <a:latin typeface="Algerian" panose="04020705040A02060702" pitchFamily="82" charset="0"/>
            </a:endParaRPr>
          </a:p>
        </p:txBody>
      </p:sp>
      <p:pic>
        <p:nvPicPr>
          <p:cNvPr id="3074" name="Picture 2" descr="254+ Thousand Child Laptop Royalty-Free Images, Stock Photos &amp; Pictures |  Shutterstock">
            <a:extLst>
              <a:ext uri="{FF2B5EF4-FFF2-40B4-BE49-F238E27FC236}">
                <a16:creationId xmlns:a16="http://schemas.microsoft.com/office/drawing/2014/main" xmlns="" id="{B638EF8C-D76B-A122-31C9-A845F6D80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9835" y="830796"/>
            <a:ext cx="5687469" cy="496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9F92BD9-30DB-56C8-B27A-5731BFEFC792}"/>
              </a:ext>
            </a:extLst>
          </p:cNvPr>
          <p:cNvSpPr txBox="1"/>
          <p:nvPr/>
        </p:nvSpPr>
        <p:spPr>
          <a:xfrm>
            <a:off x="19268" y="792697"/>
            <a:ext cx="587475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Algerian" panose="04020705040A02060702" pitchFamily="82" charset="0"/>
              </a:rPr>
              <a:t>For Parents</a:t>
            </a:r>
            <a:endParaRPr lang="en-US" sz="2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for admission at their convenience, 24/7.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 the real-time progress of their child's application.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Receive automated updates and notifications regarding status change.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5ADB52D-E088-2779-CD67-A84F863C5055}"/>
              </a:ext>
            </a:extLst>
          </p:cNvPr>
          <p:cNvSpPr txBox="1"/>
          <p:nvPr/>
        </p:nvSpPr>
        <p:spPr>
          <a:xfrm>
            <a:off x="41303" y="3340721"/>
            <a:ext cx="557729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For staff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Efficient review and management of all applications.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Seamless communication with applicants and internal teams.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Informed decision-making with organized student profiles.</a:t>
            </a:r>
          </a:p>
        </p:txBody>
      </p:sp>
    </p:spTree>
    <p:extLst>
      <p:ext uri="{BB962C8B-B14F-4D97-AF65-F5344CB8AC3E}">
        <p14:creationId xmlns:p14="http://schemas.microsoft.com/office/powerpoint/2010/main" val="608201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Playground">
            <a:extLst>
              <a:ext uri="{FF2B5EF4-FFF2-40B4-BE49-F238E27FC236}">
                <a16:creationId xmlns:a16="http://schemas.microsoft.com/office/drawing/2014/main" xmlns="" id="{07A38D99-E03D-AA77-984B-1CC6988F9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6" y="2228740"/>
            <a:ext cx="6096000" cy="4214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51FD490-9BD1-25CD-99A1-762643FC00C6}"/>
              </a:ext>
            </a:extLst>
          </p:cNvPr>
          <p:cNvSpPr txBox="1"/>
          <p:nvPr/>
        </p:nvSpPr>
        <p:spPr>
          <a:xfrm>
            <a:off x="2159307" y="22031"/>
            <a:ext cx="5563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u="sng" dirty="0">
                <a:solidFill>
                  <a:schemeClr val="accent6"/>
                </a:solidFill>
                <a:latin typeface="Algerian" panose="04020705040A02060702" pitchFamily="82" charset="0"/>
              </a:rPr>
              <a:t>Cocurricular activities</a:t>
            </a:r>
            <a:endParaRPr lang="en-US" sz="2000" b="1" u="sng" dirty="0">
              <a:solidFill>
                <a:schemeClr val="accent6"/>
              </a:solidFill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E3EE02E-8431-C3E0-119B-254D339A64AC}"/>
              </a:ext>
            </a:extLst>
          </p:cNvPr>
          <p:cNvSpPr txBox="1"/>
          <p:nvPr/>
        </p:nvSpPr>
        <p:spPr>
          <a:xfrm>
            <a:off x="231355" y="727113"/>
            <a:ext cx="62135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Bright Future Public School provides playground facilities to encourage games, physical activity, and student motivation.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4B1FE03-8DDC-503F-0473-182F67EC3AE5}"/>
              </a:ext>
            </a:extLst>
          </p:cNvPr>
          <p:cNvSpPr txBox="1"/>
          <p:nvPr/>
        </p:nvSpPr>
        <p:spPr>
          <a:xfrm>
            <a:off x="6246564" y="594910"/>
            <a:ext cx="5945436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library at Bright Future Public School promotes knowledge, curiosity, and independent learning through a wide range of books and study resources.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2" name="Picture 4" descr="Free library Stock Photos &amp; Pictures | FreeImages">
            <a:extLst>
              <a:ext uri="{FF2B5EF4-FFF2-40B4-BE49-F238E27FC236}">
                <a16:creationId xmlns:a16="http://schemas.microsoft.com/office/drawing/2014/main" xmlns="" id="{C939D133-B000-65B3-3969-00EEE1466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868" y="2216659"/>
            <a:ext cx="5563519" cy="4214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0661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1D5233B-3246-0AEA-112E-5CEE7D6647DC}"/>
              </a:ext>
            </a:extLst>
          </p:cNvPr>
          <p:cNvSpPr txBox="1"/>
          <p:nvPr/>
        </p:nvSpPr>
        <p:spPr>
          <a:xfrm>
            <a:off x="1399142" y="1792867"/>
            <a:ext cx="99922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u="sng" dirty="0">
                <a:solidFill>
                  <a:schemeClr val="accent6"/>
                </a:solidFill>
                <a:latin typeface="Algerian" panose="04020705040A02060702" pitchFamily="82" charset="0"/>
              </a:rPr>
              <a:t>Success Metrics &amp; Future </a:t>
            </a:r>
            <a:r>
              <a:rPr lang="en-US" sz="2800" b="1" u="sng" dirty="0">
                <a:solidFill>
                  <a:schemeClr val="accent6"/>
                </a:solidFill>
                <a:latin typeface="Algerian" panose="04020705040A02060702" pitchFamily="82" charset="0"/>
              </a:rPr>
              <a:t>Enhancements</a:t>
            </a:r>
            <a:endParaRPr lang="en-US" sz="2400" b="1" u="sng" dirty="0">
              <a:solidFill>
                <a:schemeClr val="accent6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3D5DC6B-FC37-55DD-1D4A-8AFF177D1D5B}"/>
              </a:ext>
            </a:extLst>
          </p:cNvPr>
          <p:cNvSpPr txBox="1"/>
          <p:nvPr/>
        </p:nvSpPr>
        <p:spPr>
          <a:xfrm>
            <a:off x="134186" y="2426833"/>
            <a:ext cx="5580814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accent6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Key Metrics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Our primary goal is to achieve significant adoption and efficiency: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Target: 90% of all admissions processed online within the first year of operation.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High user satisfaction ratings from both parents and staff.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Demonstrable reduction in administrative time spent on admissions.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45BB4BD-8FBA-2016-0B42-FF56C45132BD}"/>
              </a:ext>
            </a:extLst>
          </p:cNvPr>
          <p:cNvSpPr txBox="1"/>
          <p:nvPr/>
        </p:nvSpPr>
        <p:spPr>
          <a:xfrm>
            <a:off x="5994103" y="2430275"/>
            <a:ext cx="6108852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2800" b="1" dirty="0">
                <a:solidFill>
                  <a:schemeClr val="accent6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Future Growth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Implement a feedback system for ongoing enhancements and user-driven improvements.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Integrate online fee payment modules for a fully seamless financial process.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Develop comprehensive student onboarding modules to welcome new students effectively.</a:t>
            </a:r>
          </a:p>
        </p:txBody>
      </p:sp>
      <p:pic>
        <p:nvPicPr>
          <p:cNvPr id="8196" name="Picture 4" descr="500+ Graphs Pictures [HD] | Download Free Images on Unsplash">
            <a:extLst>
              <a:ext uri="{FF2B5EF4-FFF2-40B4-BE49-F238E27FC236}">
                <a16:creationId xmlns:a16="http://schemas.microsoft.com/office/drawing/2014/main" xmlns="" id="{E13422BB-BF1C-22EC-C58B-32A51187B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033" y="-33051"/>
            <a:ext cx="12192000" cy="191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34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09AC61-020A-C49A-7351-632AA745ECB3}"/>
              </a:ext>
            </a:extLst>
          </p:cNvPr>
          <p:cNvSpPr txBox="1">
            <a:spLocks/>
          </p:cNvSpPr>
          <p:nvPr/>
        </p:nvSpPr>
        <p:spPr>
          <a:xfrm>
            <a:off x="838200" y="285008"/>
            <a:ext cx="10515600" cy="79476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Website Demonstration – Home 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DE6F17C-6127-2966-DEEC-14321563E855}"/>
              </a:ext>
            </a:extLst>
          </p:cNvPr>
          <p:cNvSpPr txBox="1">
            <a:spLocks/>
          </p:cNvSpPr>
          <p:nvPr/>
        </p:nvSpPr>
        <p:spPr>
          <a:xfrm>
            <a:off x="838200" y="1157592"/>
            <a:ext cx="10515600" cy="51699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School introduction and highlights</a:t>
            </a:r>
          </a:p>
          <a:p>
            <a:r>
              <a:rPr lang="en-US" dirty="0" smtClean="0"/>
              <a:t>School introduction and highlights</a:t>
            </a:r>
          </a:p>
          <a:p>
            <a:r>
              <a:rPr lang="en-US" dirty="0" smtClean="0"/>
              <a:t>Admission announcement and call-to-action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FEF23C7-273E-B1A1-63CF-9610BA729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242" y="2777943"/>
            <a:ext cx="8375515" cy="381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20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CC012E-3C62-7916-7359-2762C349DF43}"/>
              </a:ext>
            </a:extLst>
          </p:cNvPr>
          <p:cNvSpPr txBox="1">
            <a:spLocks/>
          </p:cNvSpPr>
          <p:nvPr/>
        </p:nvSpPr>
        <p:spPr>
          <a:xfrm>
            <a:off x="839788" y="355600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Website Demonstration  About &amp; Admissions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A005D2B-890E-68AE-F796-5433A64AFC6D}"/>
              </a:ext>
            </a:extLst>
          </p:cNvPr>
          <p:cNvSpPr txBox="1">
            <a:spLocks/>
          </p:cNvSpPr>
          <p:nvPr/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School vision, mission, and values</a:t>
            </a:r>
            <a:endParaRPr lang="en-US" dirty="0"/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xmlns="" id="{0EEC0FC6-BCBB-6F89-6FB3-640642BC9B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505075"/>
            <a:ext cx="5157787" cy="3684587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C84987A-0258-7471-9159-B05479A8C671}"/>
              </a:ext>
            </a:extLst>
          </p:cNvPr>
          <p:cNvSpPr txBox="1">
            <a:spLocks/>
          </p:cNvSpPr>
          <p:nvPr/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Admission structure and class levels</a:t>
            </a:r>
            <a:endParaRPr lang="en-US" dirty="0"/>
          </a:p>
        </p:txBody>
      </p:sp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xmlns="" id="{BE23D3D9-9E21-0DD6-8804-273FD41B5A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05075"/>
            <a:ext cx="5183188" cy="368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82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D525F8-ED08-62C2-6A85-F0572EBAFD30}"/>
              </a:ext>
            </a:extLst>
          </p:cNvPr>
          <p:cNvSpPr txBox="1">
            <a:spLocks/>
          </p:cNvSpPr>
          <p:nvPr/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Website Demonstration – Gallery &amp; Contact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49A2CE8-0336-84AC-4CF4-13FA0C0CDE40}"/>
              </a:ext>
            </a:extLst>
          </p:cNvPr>
          <p:cNvSpPr txBox="1">
            <a:spLocks/>
          </p:cNvSpPr>
          <p:nvPr/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Visual presentation of school facilities</a:t>
            </a:r>
            <a:endParaRPr lang="en-US" dirty="0"/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xmlns="" id="{E46FCA30-C74E-83F0-AFEF-85E057ED87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505075"/>
            <a:ext cx="5157787" cy="3684588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D56A70D-C92C-0433-46E3-BEAE676570F7}"/>
              </a:ext>
            </a:extLst>
          </p:cNvPr>
          <p:cNvSpPr txBox="1">
            <a:spLocks/>
          </p:cNvSpPr>
          <p:nvPr/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Contact information for inquiries</a:t>
            </a:r>
            <a:endParaRPr lang="en-US" dirty="0"/>
          </a:p>
        </p:txBody>
      </p:sp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xmlns="" id="{29C46061-FEB6-BA89-5CAD-65215A0CCB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05075"/>
            <a:ext cx="5183188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93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518</TotalTime>
  <Words>572</Words>
  <Application>Microsoft Office PowerPoint</Application>
  <PresentationFormat>Widescreen</PresentationFormat>
  <Paragraphs>93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Algerian</vt:lpstr>
      <vt:lpstr>Arial</vt:lpstr>
      <vt:lpstr>Arial Black</vt:lpstr>
      <vt:lpstr>Calibri</vt:lpstr>
      <vt:lpstr>Rockwell</vt:lpstr>
      <vt:lpstr>Wingdings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Maaz Hassan</dc:creator>
  <cp:lastModifiedBy>Microsoft account</cp:lastModifiedBy>
  <cp:revision>14</cp:revision>
  <dcterms:created xsi:type="dcterms:W3CDTF">2026-01-02T18:23:23Z</dcterms:created>
  <dcterms:modified xsi:type="dcterms:W3CDTF">2026-01-04T15:11:21Z</dcterms:modified>
</cp:coreProperties>
</file>

<file path=docProps/thumbnail.jpeg>
</file>